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257" r:id="rId4"/>
    <p:sldId id="258" r:id="rId5"/>
    <p:sldId id="259" r:id="rId6"/>
    <p:sldId id="261" r:id="rId7"/>
    <p:sldId id="262"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60"/>
  </p:normalViewPr>
  <p:slideViewPr>
    <p:cSldViewPr snapToGrid="0">
      <p:cViewPr>
        <p:scale>
          <a:sx n="60" d="100"/>
          <a:sy n="60" d="100"/>
        </p:scale>
        <p:origin x="628" y="2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D0762-61EA-44D2-B30B-575A30583F2F}" type="datetimeFigureOut">
              <a:rPr lang="en-GB" smtClean="0"/>
              <a:t>21/08/2018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A3EB8-544E-4081-B2C8-E6BA4F770F15}" type="slidenum">
              <a:rPr lang="en-GB" smtClean="0"/>
              <a:t>‹#›</a:t>
            </a:fld>
            <a:endParaRPr lang="en-GB"/>
          </a:p>
        </p:txBody>
      </p:sp>
    </p:spTree>
    <p:extLst>
      <p:ext uri="{BB962C8B-B14F-4D97-AF65-F5344CB8AC3E}">
        <p14:creationId xmlns:p14="http://schemas.microsoft.com/office/powerpoint/2010/main" val="2259896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10D2-4400-44EF-9D8C-233298BE35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FCEA22F-D300-466C-B6CF-B41BFBBB54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B1476DD-B207-435F-A9F7-228AA16EEF1B}"/>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65509725-135A-44C3-9569-066C4F06FB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FC9474-7D3C-463C-A79F-627D62BCAC3B}"/>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4092814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3AAE-D3C6-4EBE-A6B3-981FA19D2B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9F48555-A9B8-4C4A-9AC3-C4C87FC41D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77C7F5-BFE6-42EE-8DE4-B68BA741F922}"/>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1C6C24C9-B367-464B-BF4A-155764D54F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296900-A1A6-4BAF-86E4-799E5F543672}"/>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114606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75601-7B4B-4099-9B7A-797554CA80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628172-B28D-404F-84CA-A53431573D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8170BC-121C-44A2-8717-129539FB98CF}"/>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97826677-CC1B-403F-A34E-667EB608DD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89107-7410-4163-96AA-21BA3BFC4F37}"/>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949826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DFBF8F5A-CDCD-453E-A065-BF1168BAECAF}"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83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8F5A-CDCD-453E-A065-BF1168BAECAF}"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2841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8F5A-CDCD-453E-A065-BF1168BAECAF}"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4088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50CF1-0D83-4E3F-9629-4D878E041E08}" type="datetimeFigureOut">
              <a:rPr lang="en-GB" smtClean="0"/>
              <a:t>21/08/2018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8F5A-CDCD-453E-A065-BF1168BAECAF}"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245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50CF1-0D83-4E3F-9629-4D878E041E08}" type="datetimeFigureOut">
              <a:rPr lang="en-GB" smtClean="0"/>
              <a:t>21/08/2018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FBF8F5A-CDCD-453E-A065-BF1168BAECAF}"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368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50CF1-0D83-4E3F-9629-4D878E041E08}" type="datetimeFigureOut">
              <a:rPr lang="en-GB" smtClean="0"/>
              <a:t>21/08/2018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FBF8F5A-CDCD-453E-A065-BF1168BAECAF}"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7304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50CF1-0D83-4E3F-9629-4D878E041E08}" type="datetimeFigureOut">
              <a:rPr lang="en-GB" smtClean="0"/>
              <a:t>21/08/2018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1758233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50CF1-0D83-4E3F-9629-4D878E041E08}" type="datetimeFigureOut">
              <a:rPr lang="en-GB" smtClean="0"/>
              <a:t>21/08/2018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FBF8F5A-CDCD-453E-A065-BF1168BAECAF}"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9380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BC54-E6FB-4868-9711-330EC3FA82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A510FA-4E11-43E4-BA3E-D6E5354578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7574A8-9D02-427F-9FB4-BC07F0B32A9D}"/>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F041FF58-FEAB-4A41-9F17-C99C4BAD3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1F02BB-B01A-49AF-81B4-C825ED87D15B}"/>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3197970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E250CF1-0D83-4E3F-9629-4D878E041E08}" type="datetimeFigureOut">
              <a:rPr lang="en-GB" smtClean="0"/>
              <a:t>21/08/2018</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DFBF8F5A-CDCD-453E-A065-BF1168BAECAF}"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1209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8F5A-CDCD-453E-A065-BF1168BAECAF}"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9353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FBF8F5A-CDCD-453E-A065-BF1168BAECAF}"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437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AB1B-BFD7-4A10-B510-FA0A30B11B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64F9FC4-2B13-4747-88A4-A5AA3223B8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7C25EA4-9FCC-4658-AAB5-4F142CD63BBB}"/>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89BE01F0-B36B-4F77-ADBF-40680803AF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94F2F2-9C50-494D-AAFC-EA4272AA5A5E}"/>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245826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037B-1BC0-482E-BF15-9BBB06E1F5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FB4CFA-7792-4475-9D75-93F66B9647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4587B3-95F7-4A86-9B7B-AF41BB6C03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75407E-A038-4C0C-A0BD-CAF2CDDB282A}"/>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6" name="Footer Placeholder 5">
            <a:extLst>
              <a:ext uri="{FF2B5EF4-FFF2-40B4-BE49-F238E27FC236}">
                <a16:creationId xmlns:a16="http://schemas.microsoft.com/office/drawing/2014/main" id="{455B7B42-6B87-4A99-B829-1CFC48BFBE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80108D-E8B1-4D25-91E5-C3CBE37ABFE6}"/>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3748025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32AA-A4BD-4916-9EC4-F1CA202E1A3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6C5A61-DCE6-4A57-AF4B-23C2F81880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F97FFA-6382-4498-B356-72B0159CF6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FFD8DB2-A7FC-449D-96D0-314A24E315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EC7400-C756-4AB4-A08B-EF1AFA940D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E6D87B3-6506-4EB7-BAC3-F6304827808D}"/>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8" name="Footer Placeholder 7">
            <a:extLst>
              <a:ext uri="{FF2B5EF4-FFF2-40B4-BE49-F238E27FC236}">
                <a16:creationId xmlns:a16="http://schemas.microsoft.com/office/drawing/2014/main" id="{D5E93E5E-A340-4CB9-9779-02EFF80FBF4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87EF192-2304-456F-9D64-789BEC197757}"/>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282062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3C5A-7AC4-41B7-B89F-9D4331D90F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2EDC8B-7AFE-4EC8-8896-8959535A7697}"/>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4" name="Footer Placeholder 3">
            <a:extLst>
              <a:ext uri="{FF2B5EF4-FFF2-40B4-BE49-F238E27FC236}">
                <a16:creationId xmlns:a16="http://schemas.microsoft.com/office/drawing/2014/main" id="{186BE0BD-C7D5-4796-A2DB-EC4712811CD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B116E08-7672-418E-B6DD-4A06C7A474AC}"/>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288298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7BD49-F310-46E1-9625-37D3275FABA0}"/>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3" name="Footer Placeholder 2">
            <a:extLst>
              <a:ext uri="{FF2B5EF4-FFF2-40B4-BE49-F238E27FC236}">
                <a16:creationId xmlns:a16="http://schemas.microsoft.com/office/drawing/2014/main" id="{0ED38FC2-55C8-4C5C-8A5B-91ADBC6AA5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E340191-A2D4-411A-B575-9B1E13EE5CA1}"/>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783911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AB10-EDF5-4A7B-8A21-95E7CE612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411CDE-CFAA-4E4F-9BB1-E600062C6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955DDCD-02EC-4104-89F4-A1AA92472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5AC716-F2D1-4EEA-8622-FBE1FE4CF821}"/>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6" name="Footer Placeholder 5">
            <a:extLst>
              <a:ext uri="{FF2B5EF4-FFF2-40B4-BE49-F238E27FC236}">
                <a16:creationId xmlns:a16="http://schemas.microsoft.com/office/drawing/2014/main" id="{6344178B-2AA5-4BEE-9FE0-9609237869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66CEC9-526A-4849-917F-5AE2831D59AD}"/>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46102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B9388-73B4-4059-9FA8-6FE1240600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0948752-A4DA-44E6-9B07-70BF15439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8049D81-1742-4322-AD99-172435AD4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7F533B-3ACC-4575-9FEE-E173B69D2647}"/>
              </a:ext>
            </a:extLst>
          </p:cNvPr>
          <p:cNvSpPr>
            <a:spLocks noGrp="1"/>
          </p:cNvSpPr>
          <p:nvPr>
            <p:ph type="dt" sz="half" idx="10"/>
          </p:nvPr>
        </p:nvSpPr>
        <p:spPr/>
        <p:txBody>
          <a:bodyPr/>
          <a:lstStyle/>
          <a:p>
            <a:fld id="{4E250CF1-0D83-4E3F-9629-4D878E041E08}" type="datetimeFigureOut">
              <a:rPr lang="en-GB" smtClean="0"/>
              <a:t>21/08/2018</a:t>
            </a:fld>
            <a:endParaRPr lang="en-GB"/>
          </a:p>
        </p:txBody>
      </p:sp>
      <p:sp>
        <p:nvSpPr>
          <p:cNvPr id="6" name="Footer Placeholder 5">
            <a:extLst>
              <a:ext uri="{FF2B5EF4-FFF2-40B4-BE49-F238E27FC236}">
                <a16:creationId xmlns:a16="http://schemas.microsoft.com/office/drawing/2014/main" id="{4F939034-9162-4FF7-A4DC-ACF4A59251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896172-288E-4CF8-9F6C-D3E649D3D6B5}"/>
              </a:ext>
            </a:extLst>
          </p:cNvPr>
          <p:cNvSpPr>
            <a:spLocks noGrp="1"/>
          </p:cNvSpPr>
          <p:nvPr>
            <p:ph type="sldNum" sz="quarter" idx="12"/>
          </p:nvPr>
        </p:nvSpPr>
        <p:spPr/>
        <p:txBody>
          <a:bodyPr/>
          <a:lstStyle/>
          <a:p>
            <a:fld id="{DFBF8F5A-CDCD-453E-A065-BF1168BAECAF}" type="slidenum">
              <a:rPr lang="en-GB" smtClean="0"/>
              <a:t>‹#›</a:t>
            </a:fld>
            <a:endParaRPr lang="en-GB"/>
          </a:p>
        </p:txBody>
      </p:sp>
    </p:spTree>
    <p:extLst>
      <p:ext uri="{BB962C8B-B14F-4D97-AF65-F5344CB8AC3E}">
        <p14:creationId xmlns:p14="http://schemas.microsoft.com/office/powerpoint/2010/main" val="240509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7F0D3-09F1-4590-9CED-F294F1EF74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ECA8E9-4671-4079-9566-D1E60F8B2A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2DDD61-8115-4007-B8C9-A503E6773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0CF1-0D83-4E3F-9629-4D878E041E08}" type="datetimeFigureOut">
              <a:rPr lang="en-GB" smtClean="0"/>
              <a:t>21/08/2018</a:t>
            </a:fld>
            <a:endParaRPr lang="en-GB"/>
          </a:p>
        </p:txBody>
      </p:sp>
      <p:sp>
        <p:nvSpPr>
          <p:cNvPr id="5" name="Footer Placeholder 4">
            <a:extLst>
              <a:ext uri="{FF2B5EF4-FFF2-40B4-BE49-F238E27FC236}">
                <a16:creationId xmlns:a16="http://schemas.microsoft.com/office/drawing/2014/main" id="{E819FBA2-83D8-4E99-AD15-548425404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FB0269-849F-40DE-813E-7DF0CCC62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F8F5A-CDCD-453E-A065-BF1168BAECAF}" type="slidenum">
              <a:rPr lang="en-GB" smtClean="0"/>
              <a:t>‹#›</a:t>
            </a:fld>
            <a:endParaRPr lang="en-GB"/>
          </a:p>
        </p:txBody>
      </p:sp>
    </p:spTree>
    <p:extLst>
      <p:ext uri="{BB962C8B-B14F-4D97-AF65-F5344CB8AC3E}">
        <p14:creationId xmlns:p14="http://schemas.microsoft.com/office/powerpoint/2010/main" val="2790081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E250CF1-0D83-4E3F-9629-4D878E041E08}" type="datetimeFigureOut">
              <a:rPr lang="en-GB" smtClean="0"/>
              <a:t>21/08/2018</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FBF8F5A-CDCD-453E-A065-BF1168BAECAF}"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053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basketball-reference.com/players/o/onealsh01.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05BDBD-AF84-4EF0-9D87-03F5A272A1E3}"/>
              </a:ext>
            </a:extLst>
          </p:cNvPr>
          <p:cNvPicPr>
            <a:picLocks noChangeAspect="1"/>
          </p:cNvPicPr>
          <p:nvPr/>
        </p:nvPicPr>
        <p:blipFill rotWithShape="1">
          <a:blip r:embed="rId2">
            <a:extLst>
              <a:ext uri="{28A0092B-C50C-407E-A947-70E740481C1C}">
                <a14:useLocalDpi xmlns:a14="http://schemas.microsoft.com/office/drawing/2010/main" val="0"/>
              </a:ext>
            </a:extLst>
          </a:blip>
          <a:srcRect l="3716" t="9493" r="5375"/>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094FE-98A2-4458-A865-14D994E48A6F}"/>
              </a:ext>
            </a:extLst>
          </p:cNvPr>
          <p:cNvSpPr>
            <a:spLocks noGrp="1"/>
          </p:cNvSpPr>
          <p:nvPr>
            <p:ph type="ctrTitle"/>
          </p:nvPr>
        </p:nvSpPr>
        <p:spPr>
          <a:xfrm>
            <a:off x="630688" y="4582633"/>
            <a:ext cx="10918056" cy="1082270"/>
          </a:xfrm>
        </p:spPr>
        <p:txBody>
          <a:bodyPr>
            <a:normAutofit/>
          </a:bodyPr>
          <a:lstStyle/>
          <a:p>
            <a:r>
              <a:rPr lang="en-GB" dirty="0">
                <a:latin typeface="Eras Light ITC" panose="020B0402030504020804" pitchFamily="34" charset="0"/>
              </a:rPr>
              <a:t>Choosing Wisely</a:t>
            </a:r>
          </a:p>
        </p:txBody>
      </p:sp>
      <p:sp>
        <p:nvSpPr>
          <p:cNvPr id="3" name="Subtitle 2">
            <a:extLst>
              <a:ext uri="{FF2B5EF4-FFF2-40B4-BE49-F238E27FC236}">
                <a16:creationId xmlns:a16="http://schemas.microsoft.com/office/drawing/2014/main" id="{13BFA2F9-7AF5-47DF-ADA0-B10914157E3C}"/>
              </a:ext>
            </a:extLst>
          </p:cNvPr>
          <p:cNvSpPr>
            <a:spLocks noGrp="1"/>
          </p:cNvSpPr>
          <p:nvPr>
            <p:ph type="subTitle" idx="1"/>
          </p:nvPr>
        </p:nvSpPr>
        <p:spPr>
          <a:xfrm>
            <a:off x="630688" y="5750937"/>
            <a:ext cx="10918056" cy="468888"/>
          </a:xfrm>
        </p:spPr>
        <p:txBody>
          <a:bodyPr>
            <a:normAutofit/>
          </a:bodyPr>
          <a:lstStyle/>
          <a:p>
            <a:r>
              <a:rPr lang="en-GB" dirty="0">
                <a:solidFill>
                  <a:schemeClr val="tx1">
                    <a:lumMod val="65000"/>
                    <a:lumOff val="35000"/>
                  </a:schemeClr>
                </a:solidFill>
                <a:latin typeface="Eras Light ITC" panose="020B0402030504020804" pitchFamily="34" charset="0"/>
              </a:rPr>
              <a:t>An in depth study of NBA centers from the US and the EU.</a:t>
            </a:r>
          </a:p>
        </p:txBody>
      </p:sp>
      <p:cxnSp>
        <p:nvCxnSpPr>
          <p:cNvPr id="21" name="Straight Connector 20">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0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E0F4D6-BF71-4FE8-9FAF-5A20B2812AC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1906B52C-2B04-4E66-90D8-CAB3464FBBFF}"/>
              </a:ext>
            </a:extLst>
          </p:cNvPr>
          <p:cNvSpPr>
            <a:spLocks noGrp="1"/>
          </p:cNvSpPr>
          <p:nvPr>
            <p:ph type="title"/>
          </p:nvPr>
        </p:nvSpPr>
        <p:spPr>
          <a:xfrm>
            <a:off x="1845387" y="109943"/>
            <a:ext cx="8501226" cy="963945"/>
          </a:xfrm>
        </p:spPr>
        <p:txBody>
          <a:bodyPr>
            <a:normAutofit/>
          </a:bodyPr>
          <a:lstStyle/>
          <a:p>
            <a:r>
              <a:rPr lang="en-GB" sz="4000" dirty="0">
                <a:solidFill>
                  <a:schemeClr val="bg1"/>
                </a:solidFill>
                <a:latin typeface="Eras Light ITC" panose="020B0402030504020804" pitchFamily="34" charset="0"/>
              </a:rPr>
              <a:t>Final Conclusions/Recommendations</a:t>
            </a:r>
          </a:p>
        </p:txBody>
      </p:sp>
      <p:sp>
        <p:nvSpPr>
          <p:cNvPr id="6" name="TextBox 5">
            <a:extLst>
              <a:ext uri="{FF2B5EF4-FFF2-40B4-BE49-F238E27FC236}">
                <a16:creationId xmlns:a16="http://schemas.microsoft.com/office/drawing/2014/main" id="{0E7E1C2C-305D-40E8-9C5C-D7F6868D5D88}"/>
              </a:ext>
            </a:extLst>
          </p:cNvPr>
          <p:cNvSpPr txBox="1"/>
          <p:nvPr/>
        </p:nvSpPr>
        <p:spPr>
          <a:xfrm>
            <a:off x="1364512" y="1881963"/>
            <a:ext cx="9462976" cy="3693319"/>
          </a:xfrm>
          <a:prstGeom prst="rect">
            <a:avLst/>
          </a:prstGeom>
          <a:noFill/>
        </p:spPr>
        <p:txBody>
          <a:bodyPr wrap="square" rtlCol="0">
            <a:spAutoFit/>
          </a:bodyPr>
          <a:lstStyle/>
          <a:p>
            <a:r>
              <a:rPr lang="en-GB" dirty="0">
                <a:solidFill>
                  <a:schemeClr val="bg1"/>
                </a:solidFill>
                <a:latin typeface="Eras Light ITC" panose="020B0402030504020804" pitchFamily="34" charset="0"/>
              </a:rPr>
              <a:t>Conclusions:</a:t>
            </a:r>
          </a:p>
          <a:p>
            <a:r>
              <a:rPr lang="en-GB" dirty="0">
                <a:solidFill>
                  <a:schemeClr val="bg1"/>
                </a:solidFill>
                <a:latin typeface="Eras Light ITC" panose="020B0402030504020804" pitchFamily="34" charset="0"/>
              </a:rPr>
              <a:t>-US and EU centers playing in the NBA are effectively identical as a population in the statistical sense, rendering the country of origin as irrelevant with regards to player performance.</a:t>
            </a:r>
          </a:p>
          <a:p>
            <a:r>
              <a:rPr lang="en-GB" dirty="0">
                <a:solidFill>
                  <a:schemeClr val="bg1"/>
                </a:solidFill>
                <a:latin typeface="Eras Light ITC" panose="020B0402030504020804" pitchFamily="34" charset="0"/>
              </a:rPr>
              <a:t>-Predicting player performance is simple providing the user is familiar with </a:t>
            </a:r>
            <a:r>
              <a:rPr lang="en-GB" dirty="0" err="1">
                <a:solidFill>
                  <a:schemeClr val="bg1"/>
                </a:solidFill>
                <a:latin typeface="Eras Light ITC" panose="020B0402030504020804" pitchFamily="34" charset="0"/>
              </a:rPr>
              <a:t>scikit</a:t>
            </a:r>
            <a:r>
              <a:rPr lang="en-GB" dirty="0">
                <a:solidFill>
                  <a:schemeClr val="bg1"/>
                </a:solidFill>
                <a:latin typeface="Eras Light ITC" panose="020B0402030504020804" pitchFamily="34" charset="0"/>
              </a:rPr>
              <a:t>-learn. Evaluating the predictions and their reliability is made easy with Residual Plots present in the Jupyter Notebooks of the project. </a:t>
            </a:r>
          </a:p>
          <a:p>
            <a:endParaRPr lang="en-GB" dirty="0">
              <a:solidFill>
                <a:schemeClr val="bg1"/>
              </a:solidFill>
              <a:latin typeface="Eras Light ITC" panose="020B0402030504020804" pitchFamily="34" charset="0"/>
            </a:endParaRPr>
          </a:p>
          <a:p>
            <a:r>
              <a:rPr lang="en-GB" dirty="0">
                <a:solidFill>
                  <a:schemeClr val="bg1"/>
                </a:solidFill>
                <a:latin typeface="Eras Light ITC" panose="020B0402030504020804" pitchFamily="34" charset="0"/>
              </a:rPr>
              <a:t>Recommendations:</a:t>
            </a:r>
          </a:p>
          <a:p>
            <a:r>
              <a:rPr lang="en-GB" dirty="0">
                <a:solidFill>
                  <a:schemeClr val="bg1"/>
                </a:solidFill>
                <a:latin typeface="Eras Light ITC" panose="020B0402030504020804" pitchFamily="34" charset="0"/>
              </a:rPr>
              <a:t>- The needs and requirements of each NBA team and its front office differ with regards to what they look for in an NBA center. The project is thus a tool for evaluating the future performance of a player, given the requirements of the individual using the models. Given that some models perform better than others, it’s important to be acutely aware of the caveats of the models (seen in the residual plots) to avoid false interpretations of the results.</a:t>
            </a:r>
          </a:p>
        </p:txBody>
      </p:sp>
    </p:spTree>
    <p:extLst>
      <p:ext uri="{BB962C8B-B14F-4D97-AF65-F5344CB8AC3E}">
        <p14:creationId xmlns:p14="http://schemas.microsoft.com/office/powerpoint/2010/main" val="284863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A9E93D-78F4-4349-9F09-FC8342842A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408" r="9091" b="7983"/>
          <a:stretch/>
        </p:blipFill>
        <p:spPr>
          <a:xfrm>
            <a:off x="20" y="1"/>
            <a:ext cx="12191980" cy="6857999"/>
          </a:xfrm>
          <a:prstGeom prst="rect">
            <a:avLst/>
          </a:prstGeom>
        </p:spPr>
      </p:pic>
      <p:sp>
        <p:nvSpPr>
          <p:cNvPr id="21" name="Freeform: Shape 17">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99AAF2-B7D8-438E-955B-6A87C295D541}"/>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4000" b="1" dirty="0">
                <a:latin typeface="Eras Light ITC" panose="020B0402030504020804" pitchFamily="34" charset="0"/>
              </a:rPr>
              <a:t>The Goal</a:t>
            </a:r>
          </a:p>
        </p:txBody>
      </p:sp>
      <p:sp>
        <p:nvSpPr>
          <p:cNvPr id="6" name="TextBox 5">
            <a:extLst>
              <a:ext uri="{FF2B5EF4-FFF2-40B4-BE49-F238E27FC236}">
                <a16:creationId xmlns:a16="http://schemas.microsoft.com/office/drawing/2014/main" id="{3F310694-9A2D-4B41-83CA-5A5B861EE00A}"/>
              </a:ext>
            </a:extLst>
          </p:cNvPr>
          <p:cNvSpPr txBox="1"/>
          <p:nvPr/>
        </p:nvSpPr>
        <p:spPr>
          <a:xfrm>
            <a:off x="520242" y="1774372"/>
            <a:ext cx="4062642" cy="2754086"/>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dirty="0">
                <a:latin typeface="Eras Light ITC" panose="020B0402030504020804" pitchFamily="34" charset="0"/>
              </a:rPr>
              <a:t>The aim of this project is to allow NBA teams to make more informed decisions when drafting or trading for an NBA center.</a:t>
            </a:r>
          </a:p>
          <a:p>
            <a:pPr indent="-228600">
              <a:lnSpc>
                <a:spcPct val="90000"/>
              </a:lnSpc>
              <a:spcAft>
                <a:spcPts val="600"/>
              </a:spcAft>
              <a:buFont typeface="Arial" panose="020B0604020202020204" pitchFamily="34" charset="0"/>
              <a:buChar char="•"/>
            </a:pPr>
            <a:r>
              <a:rPr lang="en-US" dirty="0">
                <a:latin typeface="Eras Light ITC" panose="020B0402030504020804" pitchFamily="34" charset="0"/>
              </a:rPr>
              <a:t>The project compares the strengths and weaknesses of NBA centers from the US and the EU and creates machine learning models for major statistical categories to aid in predicting player performance.</a:t>
            </a: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94985125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CE60-4AC0-437C-9C6C-10368071F3B0}"/>
              </a:ext>
            </a:extLst>
          </p:cNvPr>
          <p:cNvSpPr>
            <a:spLocks noGrp="1"/>
          </p:cNvSpPr>
          <p:nvPr>
            <p:ph type="title"/>
          </p:nvPr>
        </p:nvSpPr>
        <p:spPr>
          <a:xfrm>
            <a:off x="838200" y="365125"/>
            <a:ext cx="10515600" cy="832079"/>
          </a:xfrm>
        </p:spPr>
        <p:txBody>
          <a:bodyPr>
            <a:normAutofit/>
          </a:bodyPr>
          <a:lstStyle/>
          <a:p>
            <a:pPr algn="ctr"/>
            <a:r>
              <a:rPr lang="en-GB" dirty="0">
                <a:latin typeface="Eras Light ITC" panose="020B0402030504020804" pitchFamily="34" charset="0"/>
              </a:rPr>
              <a:t>Significance of NBA Centers</a:t>
            </a:r>
          </a:p>
        </p:txBody>
      </p:sp>
      <p:pic>
        <p:nvPicPr>
          <p:cNvPr id="5" name="Content Placeholder 4">
            <a:extLst>
              <a:ext uri="{FF2B5EF4-FFF2-40B4-BE49-F238E27FC236}">
                <a16:creationId xmlns:a16="http://schemas.microsoft.com/office/drawing/2014/main" id="{915785EF-881D-4697-8580-A9AE40C6D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297" y="2115879"/>
            <a:ext cx="10135830" cy="3836727"/>
          </a:xfrm>
        </p:spPr>
      </p:pic>
      <p:sp>
        <p:nvSpPr>
          <p:cNvPr id="6" name="TextBox 5">
            <a:extLst>
              <a:ext uri="{FF2B5EF4-FFF2-40B4-BE49-F238E27FC236}">
                <a16:creationId xmlns:a16="http://schemas.microsoft.com/office/drawing/2014/main" id="{C5DE0B57-3214-436D-BFC7-A28D3EB12308}"/>
              </a:ext>
            </a:extLst>
          </p:cNvPr>
          <p:cNvSpPr txBox="1"/>
          <p:nvPr/>
        </p:nvSpPr>
        <p:spPr>
          <a:xfrm>
            <a:off x="1278565" y="1197204"/>
            <a:ext cx="9634869" cy="646331"/>
          </a:xfrm>
          <a:prstGeom prst="rect">
            <a:avLst/>
          </a:prstGeom>
          <a:noFill/>
        </p:spPr>
        <p:txBody>
          <a:bodyPr wrap="square" rtlCol="0">
            <a:spAutoFit/>
          </a:bodyPr>
          <a:lstStyle/>
          <a:p>
            <a:r>
              <a:rPr lang="en-GB" dirty="0">
                <a:latin typeface="Eras Light ITC" panose="020B0402030504020804" pitchFamily="34" charset="0"/>
              </a:rPr>
              <a:t>The ever increasing number/ratio of ‘European big men’ in the NBA makes it imperative to consider the relative strengths and weaknesses of NBA centers.</a:t>
            </a:r>
          </a:p>
        </p:txBody>
      </p:sp>
    </p:spTree>
    <p:extLst>
      <p:ext uri="{BB962C8B-B14F-4D97-AF65-F5344CB8AC3E}">
        <p14:creationId xmlns:p14="http://schemas.microsoft.com/office/powerpoint/2010/main" val="277824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A691D37-BE59-4A60-B37C-1897CB90B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7845" y="1936124"/>
            <a:ext cx="9979926" cy="3657416"/>
          </a:xfrm>
        </p:spPr>
      </p:pic>
      <p:sp>
        <p:nvSpPr>
          <p:cNvPr id="6" name="TextBox 5">
            <a:extLst>
              <a:ext uri="{FF2B5EF4-FFF2-40B4-BE49-F238E27FC236}">
                <a16:creationId xmlns:a16="http://schemas.microsoft.com/office/drawing/2014/main" id="{E7FD69E5-34B4-4E99-AC9D-B1BD7A827451}"/>
              </a:ext>
            </a:extLst>
          </p:cNvPr>
          <p:cNvSpPr txBox="1"/>
          <p:nvPr/>
        </p:nvSpPr>
        <p:spPr>
          <a:xfrm>
            <a:off x="1759670" y="245097"/>
            <a:ext cx="8672660" cy="584775"/>
          </a:xfrm>
          <a:prstGeom prst="rect">
            <a:avLst/>
          </a:prstGeom>
          <a:noFill/>
        </p:spPr>
        <p:txBody>
          <a:bodyPr wrap="square" rtlCol="0">
            <a:spAutoFit/>
          </a:bodyPr>
          <a:lstStyle/>
          <a:p>
            <a:pPr algn="ctr"/>
            <a:r>
              <a:rPr lang="en-GB" sz="3200" dirty="0">
                <a:latin typeface="Eras Light ITC" panose="020B0402030504020804" pitchFamily="34" charset="0"/>
              </a:rPr>
              <a:t>Comparing Points</a:t>
            </a:r>
          </a:p>
        </p:txBody>
      </p:sp>
      <p:sp>
        <p:nvSpPr>
          <p:cNvPr id="9" name="TextBox 8">
            <a:extLst>
              <a:ext uri="{FF2B5EF4-FFF2-40B4-BE49-F238E27FC236}">
                <a16:creationId xmlns:a16="http://schemas.microsoft.com/office/drawing/2014/main" id="{3FA9E20A-9FFB-42E0-B5C6-34A462D5A957}"/>
              </a:ext>
            </a:extLst>
          </p:cNvPr>
          <p:cNvSpPr txBox="1"/>
          <p:nvPr/>
        </p:nvSpPr>
        <p:spPr>
          <a:xfrm>
            <a:off x="1423707" y="921333"/>
            <a:ext cx="9728202" cy="923330"/>
          </a:xfrm>
          <a:prstGeom prst="rect">
            <a:avLst/>
          </a:prstGeom>
          <a:noFill/>
        </p:spPr>
        <p:txBody>
          <a:bodyPr wrap="square" rtlCol="0">
            <a:spAutoFit/>
          </a:bodyPr>
          <a:lstStyle/>
          <a:p>
            <a:r>
              <a:rPr lang="en-GB" dirty="0"/>
              <a:t>As a population, EU players are very much like US players. Having a very similar ‘Points per Game’ (PTS) distributions. However, given the wider interquartile range of EU players, on average, an EU player earns a higher ‘Points per Game’ seasonal average.</a:t>
            </a:r>
          </a:p>
        </p:txBody>
      </p:sp>
    </p:spTree>
    <p:extLst>
      <p:ext uri="{BB962C8B-B14F-4D97-AF65-F5344CB8AC3E}">
        <p14:creationId xmlns:p14="http://schemas.microsoft.com/office/powerpoint/2010/main" val="377692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FD69E5-34B4-4E99-AC9D-B1BD7A827451}"/>
              </a:ext>
            </a:extLst>
          </p:cNvPr>
          <p:cNvSpPr txBox="1"/>
          <p:nvPr/>
        </p:nvSpPr>
        <p:spPr>
          <a:xfrm>
            <a:off x="1759670" y="245097"/>
            <a:ext cx="8672660" cy="584775"/>
          </a:xfrm>
          <a:prstGeom prst="rect">
            <a:avLst/>
          </a:prstGeom>
          <a:noFill/>
        </p:spPr>
        <p:txBody>
          <a:bodyPr wrap="square" rtlCol="0">
            <a:spAutoFit/>
          </a:bodyPr>
          <a:lstStyle/>
          <a:p>
            <a:pPr algn="ctr"/>
            <a:r>
              <a:rPr lang="en-GB" sz="3200" dirty="0">
                <a:latin typeface="Eras Light ITC" panose="020B0402030504020804" pitchFamily="34" charset="0"/>
              </a:rPr>
              <a:t>Comparing Assists</a:t>
            </a:r>
          </a:p>
        </p:txBody>
      </p:sp>
      <p:sp>
        <p:nvSpPr>
          <p:cNvPr id="9" name="TextBox 8">
            <a:extLst>
              <a:ext uri="{FF2B5EF4-FFF2-40B4-BE49-F238E27FC236}">
                <a16:creationId xmlns:a16="http://schemas.microsoft.com/office/drawing/2014/main" id="{3FA9E20A-9FFB-42E0-B5C6-34A462D5A957}"/>
              </a:ext>
            </a:extLst>
          </p:cNvPr>
          <p:cNvSpPr txBox="1"/>
          <p:nvPr/>
        </p:nvSpPr>
        <p:spPr>
          <a:xfrm>
            <a:off x="1423707" y="921333"/>
            <a:ext cx="9728202" cy="923330"/>
          </a:xfrm>
          <a:prstGeom prst="rect">
            <a:avLst/>
          </a:prstGeom>
          <a:noFill/>
        </p:spPr>
        <p:txBody>
          <a:bodyPr wrap="square" rtlCol="0">
            <a:spAutoFit/>
          </a:bodyPr>
          <a:lstStyle/>
          <a:p>
            <a:r>
              <a:rPr lang="en-GB" dirty="0"/>
              <a:t>Same story as before, as populations, both are very much alike, with EU players having a larger IQR, but once again the differences are miniscule. Other seasonal statistical averages (Rebounds, Steals, Blocks, Turnovers, Fouls) follow a similar trend.</a:t>
            </a:r>
          </a:p>
        </p:txBody>
      </p:sp>
      <p:pic>
        <p:nvPicPr>
          <p:cNvPr id="5" name="Content Placeholder 4">
            <a:extLst>
              <a:ext uri="{FF2B5EF4-FFF2-40B4-BE49-F238E27FC236}">
                <a16:creationId xmlns:a16="http://schemas.microsoft.com/office/drawing/2014/main" id="{69A913B0-424B-4C74-835C-C3BC6409D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508" y="1936124"/>
            <a:ext cx="10194599" cy="3736089"/>
          </a:xfrm>
        </p:spPr>
      </p:pic>
    </p:spTree>
    <p:extLst>
      <p:ext uri="{BB962C8B-B14F-4D97-AF65-F5344CB8AC3E}">
        <p14:creationId xmlns:p14="http://schemas.microsoft.com/office/powerpoint/2010/main" val="24063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8541AED6-A813-4D86-8530-FF8DE9E884DE}"/>
              </a:ext>
            </a:extLst>
          </p:cNvPr>
          <p:cNvPicPr>
            <a:picLocks noChangeAspect="1"/>
          </p:cNvPicPr>
          <p:nvPr/>
        </p:nvPicPr>
        <p:blipFill rotWithShape="1">
          <a:blip r:embed="rId2">
            <a:extLst>
              <a:ext uri="{28A0092B-C50C-407E-A947-70E740481C1C}">
                <a14:useLocalDpi xmlns:a14="http://schemas.microsoft.com/office/drawing/2010/main" val="0"/>
              </a:ext>
            </a:extLst>
          </a:blip>
          <a:srcRect l="8573" r="25488"/>
          <a:stretch/>
        </p:blipFill>
        <p:spPr>
          <a:xfrm>
            <a:off x="5867400" y="10"/>
            <a:ext cx="6324601" cy="6857990"/>
          </a:xfrm>
          <a:prstGeom prst="rect">
            <a:avLst/>
          </a:prstGeom>
        </p:spPr>
      </p:pic>
      <p:pic>
        <p:nvPicPr>
          <p:cNvPr id="13" name="Picture 12">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6DDCB2D-4882-4A5D-A43E-D995D5B914EB}"/>
              </a:ext>
            </a:extLst>
          </p:cNvPr>
          <p:cNvSpPr>
            <a:spLocks noGrp="1"/>
          </p:cNvSpPr>
          <p:nvPr>
            <p:ph type="title"/>
          </p:nvPr>
        </p:nvSpPr>
        <p:spPr>
          <a:xfrm>
            <a:off x="816935" y="307891"/>
            <a:ext cx="4869179" cy="1325563"/>
          </a:xfrm>
        </p:spPr>
        <p:txBody>
          <a:bodyPr>
            <a:normAutofit/>
          </a:bodyPr>
          <a:lstStyle/>
          <a:p>
            <a:pPr algn="ctr"/>
            <a:r>
              <a:rPr lang="en-GB" sz="4000" dirty="0">
                <a:solidFill>
                  <a:srgbClr val="000000"/>
                </a:solidFill>
                <a:latin typeface="Eras Light ITC" panose="020B0402030504020804" pitchFamily="34" charset="0"/>
              </a:rPr>
              <a:t>Statistical Findings</a:t>
            </a:r>
          </a:p>
        </p:txBody>
      </p:sp>
      <p:sp>
        <p:nvSpPr>
          <p:cNvPr id="9" name="TextBox 8">
            <a:extLst>
              <a:ext uri="{FF2B5EF4-FFF2-40B4-BE49-F238E27FC236}">
                <a16:creationId xmlns:a16="http://schemas.microsoft.com/office/drawing/2014/main" id="{41EED0A4-4DA8-497A-93B4-8DED26D1ECC5}"/>
              </a:ext>
            </a:extLst>
          </p:cNvPr>
          <p:cNvSpPr txBox="1"/>
          <p:nvPr/>
        </p:nvSpPr>
        <p:spPr>
          <a:xfrm>
            <a:off x="593889" y="1857080"/>
            <a:ext cx="5092225" cy="2031325"/>
          </a:xfrm>
          <a:prstGeom prst="rect">
            <a:avLst/>
          </a:prstGeom>
          <a:noFill/>
        </p:spPr>
        <p:txBody>
          <a:bodyPr wrap="square" rtlCol="0">
            <a:spAutoFit/>
          </a:bodyPr>
          <a:lstStyle/>
          <a:p>
            <a:r>
              <a:rPr lang="en-GB" dirty="0">
                <a:latin typeface="Eras Light ITC" panose="020B0402030504020804" pitchFamily="34" charset="0"/>
              </a:rPr>
              <a:t>-From a statistical standpoint, as populations, US and EU centers are very much alike in the aggregate in all major statistical categories.</a:t>
            </a:r>
          </a:p>
          <a:p>
            <a:r>
              <a:rPr lang="en-GB" dirty="0">
                <a:latin typeface="Eras Light ITC" panose="020B0402030504020804" pitchFamily="34" charset="0"/>
              </a:rPr>
              <a:t>- Thus, drafting for an EU center is no less a risk than drafting a US center, and the stigma/backlash associated with drafting an international player is unjustified. </a:t>
            </a:r>
          </a:p>
        </p:txBody>
      </p:sp>
      <p:sp>
        <p:nvSpPr>
          <p:cNvPr id="11" name="TextBox 10">
            <a:extLst>
              <a:ext uri="{FF2B5EF4-FFF2-40B4-BE49-F238E27FC236}">
                <a16:creationId xmlns:a16="http://schemas.microsoft.com/office/drawing/2014/main" id="{718127C7-6930-4B99-B55D-CFBBD9754315}"/>
              </a:ext>
            </a:extLst>
          </p:cNvPr>
          <p:cNvSpPr txBox="1"/>
          <p:nvPr/>
        </p:nvSpPr>
        <p:spPr>
          <a:xfrm>
            <a:off x="593889" y="4338324"/>
            <a:ext cx="5273511" cy="1754326"/>
          </a:xfrm>
          <a:prstGeom prst="rect">
            <a:avLst/>
          </a:prstGeom>
          <a:noFill/>
        </p:spPr>
        <p:txBody>
          <a:bodyPr wrap="square" rtlCol="0">
            <a:spAutoFit/>
          </a:bodyPr>
          <a:lstStyle/>
          <a:p>
            <a:r>
              <a:rPr lang="en-GB" dirty="0">
                <a:latin typeface="Eras Light ITC" panose="020B0402030504020804" pitchFamily="34" charset="0"/>
              </a:rPr>
              <a:t>We will now move on to the machine learning models</a:t>
            </a:r>
          </a:p>
          <a:p>
            <a:r>
              <a:rPr lang="en-GB" dirty="0">
                <a:latin typeface="Eras Light ITC" panose="020B0402030504020804" pitchFamily="34" charset="0"/>
              </a:rPr>
              <a:t>and describe how they can be leveraged to predict (within an uncertainty interval) the Points, Assists and Rebounds averages for any given player (amongst other statistics).</a:t>
            </a:r>
          </a:p>
        </p:txBody>
      </p:sp>
    </p:spTree>
    <p:extLst>
      <p:ext uri="{BB962C8B-B14F-4D97-AF65-F5344CB8AC3E}">
        <p14:creationId xmlns:p14="http://schemas.microsoft.com/office/powerpoint/2010/main" val="390041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063D-992D-4D04-A876-55065613D164}"/>
              </a:ext>
            </a:extLst>
          </p:cNvPr>
          <p:cNvSpPr>
            <a:spLocks noGrp="1"/>
          </p:cNvSpPr>
          <p:nvPr>
            <p:ph type="title"/>
          </p:nvPr>
        </p:nvSpPr>
        <p:spPr>
          <a:xfrm>
            <a:off x="838200" y="365126"/>
            <a:ext cx="10515600" cy="676866"/>
          </a:xfrm>
        </p:spPr>
        <p:txBody>
          <a:bodyPr>
            <a:normAutofit/>
          </a:bodyPr>
          <a:lstStyle/>
          <a:p>
            <a:pPr algn="ctr"/>
            <a:r>
              <a:rPr lang="en-GB" sz="4000" dirty="0">
                <a:latin typeface="Eras Light ITC" panose="020B0402030504020804" pitchFamily="34" charset="0"/>
              </a:rPr>
              <a:t>Machine Learning Methodology</a:t>
            </a:r>
          </a:p>
        </p:txBody>
      </p:sp>
      <p:pic>
        <p:nvPicPr>
          <p:cNvPr id="9" name="Content Placeholder 8">
            <a:extLst>
              <a:ext uri="{FF2B5EF4-FFF2-40B4-BE49-F238E27FC236}">
                <a16:creationId xmlns:a16="http://schemas.microsoft.com/office/drawing/2014/main" id="{4DD1431D-851D-4EB6-8E06-90B36DBFD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3814" y="1190848"/>
            <a:ext cx="4824235" cy="3104706"/>
          </a:xfrm>
        </p:spPr>
      </p:pic>
      <p:sp>
        <p:nvSpPr>
          <p:cNvPr id="10" name="TextBox 9">
            <a:extLst>
              <a:ext uri="{FF2B5EF4-FFF2-40B4-BE49-F238E27FC236}">
                <a16:creationId xmlns:a16="http://schemas.microsoft.com/office/drawing/2014/main" id="{975ABDCE-89F2-41E6-B136-1A14EC9C6674}"/>
              </a:ext>
            </a:extLst>
          </p:cNvPr>
          <p:cNvSpPr txBox="1"/>
          <p:nvPr/>
        </p:nvSpPr>
        <p:spPr>
          <a:xfrm>
            <a:off x="691116" y="1286540"/>
            <a:ext cx="6358270" cy="3693319"/>
          </a:xfrm>
          <a:prstGeom prst="rect">
            <a:avLst/>
          </a:prstGeom>
          <a:noFill/>
        </p:spPr>
        <p:txBody>
          <a:bodyPr wrap="square" rtlCol="0">
            <a:spAutoFit/>
          </a:bodyPr>
          <a:lstStyle/>
          <a:p>
            <a:r>
              <a:rPr lang="en-GB" dirty="0">
                <a:latin typeface="Eras Light ITC" panose="020B0402030504020804" pitchFamily="34" charset="0"/>
              </a:rPr>
              <a:t>The model chosen for the project is multiple linear regression.  The model ‘trains itself’ by minimizing the sum of squared residuals. Residuals are demonstrated in the graph on this page and are defined as the difference between the real value and the predicted value of the model. </a:t>
            </a:r>
          </a:p>
          <a:p>
            <a:endParaRPr lang="en-GB" dirty="0">
              <a:latin typeface="Eras Light ITC" panose="020B0402030504020804" pitchFamily="34" charset="0"/>
            </a:endParaRPr>
          </a:p>
          <a:p>
            <a:r>
              <a:rPr lang="en-GB" dirty="0">
                <a:latin typeface="Eras Light ITC" panose="020B0402030504020804" pitchFamily="34" charset="0"/>
              </a:rPr>
              <a:t>The ‘Per Game’ table on </a:t>
            </a:r>
            <a:r>
              <a:rPr lang="en-GB" dirty="0">
                <a:latin typeface="Eras Light ITC" panose="020B0402030504020804" pitchFamily="34" charset="0"/>
                <a:hlinkClick r:id="rId3"/>
              </a:rPr>
              <a:t>https://www.basketball-reference.com/players/o/onealsh01.html</a:t>
            </a:r>
            <a:r>
              <a:rPr lang="en-GB" dirty="0">
                <a:latin typeface="Eras Light ITC" panose="020B0402030504020804" pitchFamily="34" charset="0"/>
              </a:rPr>
              <a:t> provides an example of the data used to train the model. </a:t>
            </a:r>
          </a:p>
          <a:p>
            <a:endParaRPr lang="en-GB" dirty="0">
              <a:latin typeface="Eras Light ITC" panose="020B0402030504020804" pitchFamily="34" charset="0"/>
            </a:endParaRPr>
          </a:p>
          <a:p>
            <a:r>
              <a:rPr lang="en-GB" dirty="0">
                <a:latin typeface="Eras Light ITC" panose="020B0402030504020804" pitchFamily="34" charset="0"/>
              </a:rPr>
              <a:t>We will provide instructions on how to use the models in later slides, but before that we will cover their performance and details on how to interpret the results.</a:t>
            </a:r>
          </a:p>
        </p:txBody>
      </p:sp>
      <p:sp>
        <p:nvSpPr>
          <p:cNvPr id="11" name="TextBox 10">
            <a:extLst>
              <a:ext uri="{FF2B5EF4-FFF2-40B4-BE49-F238E27FC236}">
                <a16:creationId xmlns:a16="http://schemas.microsoft.com/office/drawing/2014/main" id="{E07E053D-3605-4B2F-95B4-B83FB66A8CCB}"/>
              </a:ext>
            </a:extLst>
          </p:cNvPr>
          <p:cNvSpPr txBox="1"/>
          <p:nvPr/>
        </p:nvSpPr>
        <p:spPr>
          <a:xfrm>
            <a:off x="8088916" y="4180698"/>
            <a:ext cx="4232635" cy="307777"/>
          </a:xfrm>
          <a:prstGeom prst="rect">
            <a:avLst/>
          </a:prstGeom>
          <a:noFill/>
        </p:spPr>
        <p:txBody>
          <a:bodyPr wrap="square" rtlCol="0">
            <a:spAutoFit/>
          </a:bodyPr>
          <a:lstStyle/>
          <a:p>
            <a:r>
              <a:rPr lang="en-GB" sz="1400" i="1" dirty="0"/>
              <a:t>Fig 1. Visual representation of residuals</a:t>
            </a:r>
          </a:p>
        </p:txBody>
      </p:sp>
    </p:spTree>
    <p:extLst>
      <p:ext uri="{BB962C8B-B14F-4D97-AF65-F5344CB8AC3E}">
        <p14:creationId xmlns:p14="http://schemas.microsoft.com/office/powerpoint/2010/main" val="227809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223A-B463-4612-82FA-13A96BCD939C}"/>
              </a:ext>
            </a:extLst>
          </p:cNvPr>
          <p:cNvSpPr>
            <a:spLocks noGrp="1"/>
          </p:cNvSpPr>
          <p:nvPr>
            <p:ph type="title"/>
          </p:nvPr>
        </p:nvSpPr>
        <p:spPr>
          <a:xfrm>
            <a:off x="1295400" y="170121"/>
            <a:ext cx="9601200" cy="1073888"/>
          </a:xfrm>
        </p:spPr>
        <p:txBody>
          <a:bodyPr>
            <a:normAutofit/>
          </a:bodyPr>
          <a:lstStyle/>
          <a:p>
            <a:pPr algn="ctr"/>
            <a:r>
              <a:rPr lang="en-GB" sz="4000" dirty="0">
                <a:latin typeface="Eras Light ITC" panose="020B0402030504020804" pitchFamily="34" charset="0"/>
              </a:rPr>
              <a:t>Points per Game (PTS) Model</a:t>
            </a:r>
          </a:p>
        </p:txBody>
      </p:sp>
      <p:pic>
        <p:nvPicPr>
          <p:cNvPr id="5" name="Content Placeholder 4">
            <a:extLst>
              <a:ext uri="{FF2B5EF4-FFF2-40B4-BE49-F238E27FC236}">
                <a16:creationId xmlns:a16="http://schemas.microsoft.com/office/drawing/2014/main" id="{AF9E1800-4937-432B-BD01-ADD217FCA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8370" y="1570073"/>
            <a:ext cx="8242534" cy="4665877"/>
          </a:xfrm>
        </p:spPr>
      </p:pic>
      <p:sp>
        <p:nvSpPr>
          <p:cNvPr id="6" name="TextBox 5">
            <a:extLst>
              <a:ext uri="{FF2B5EF4-FFF2-40B4-BE49-F238E27FC236}">
                <a16:creationId xmlns:a16="http://schemas.microsoft.com/office/drawing/2014/main" id="{1262F2A6-431C-453A-91C7-22BDC3091F69}"/>
              </a:ext>
            </a:extLst>
          </p:cNvPr>
          <p:cNvSpPr txBox="1"/>
          <p:nvPr/>
        </p:nvSpPr>
        <p:spPr>
          <a:xfrm>
            <a:off x="233916" y="1570073"/>
            <a:ext cx="3544454" cy="4247317"/>
          </a:xfrm>
          <a:prstGeom prst="rect">
            <a:avLst/>
          </a:prstGeom>
          <a:noFill/>
        </p:spPr>
        <p:txBody>
          <a:bodyPr wrap="square" rtlCol="0">
            <a:spAutoFit/>
          </a:bodyPr>
          <a:lstStyle/>
          <a:p>
            <a:r>
              <a:rPr lang="en-GB" dirty="0">
                <a:latin typeface="Eras Light ITC" panose="020B0402030504020804" pitchFamily="34" charset="0"/>
              </a:rPr>
              <a:t>The residual plots (on the right) shows the distribution of residuals based on the predicted value of the model. In the ideal case the distribution is completely random.</a:t>
            </a:r>
          </a:p>
          <a:p>
            <a:endParaRPr lang="en-GB" dirty="0">
              <a:latin typeface="Eras Light ITC" panose="020B0402030504020804" pitchFamily="34" charset="0"/>
            </a:endParaRPr>
          </a:p>
          <a:p>
            <a:r>
              <a:rPr lang="en-GB" dirty="0">
                <a:latin typeface="Eras Light ITC" panose="020B0402030504020804" pitchFamily="34" charset="0"/>
              </a:rPr>
              <a:t>Given a predicted value one can see the distribution of residuals and infer the confidence interval for a given prediction. So for example for a prediction of 10 PTS, we can see the maximum deviation is +-5, thus we can be sure that the players’ seasonal average will be in the interval [5, 15] Points per Game.</a:t>
            </a:r>
          </a:p>
        </p:txBody>
      </p:sp>
    </p:spTree>
    <p:extLst>
      <p:ext uri="{BB962C8B-B14F-4D97-AF65-F5344CB8AC3E}">
        <p14:creationId xmlns:p14="http://schemas.microsoft.com/office/powerpoint/2010/main" val="287431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223A-B463-4612-82FA-13A96BCD939C}"/>
              </a:ext>
            </a:extLst>
          </p:cNvPr>
          <p:cNvSpPr>
            <a:spLocks noGrp="1"/>
          </p:cNvSpPr>
          <p:nvPr>
            <p:ph type="title"/>
          </p:nvPr>
        </p:nvSpPr>
        <p:spPr>
          <a:xfrm>
            <a:off x="1295400" y="170121"/>
            <a:ext cx="9601200" cy="1073888"/>
          </a:xfrm>
        </p:spPr>
        <p:txBody>
          <a:bodyPr>
            <a:normAutofit/>
          </a:bodyPr>
          <a:lstStyle/>
          <a:p>
            <a:pPr algn="ctr"/>
            <a:r>
              <a:rPr lang="en-GB" sz="4000" dirty="0">
                <a:latin typeface="Eras Light ITC" panose="020B0402030504020804" pitchFamily="34" charset="0"/>
              </a:rPr>
              <a:t>Rebounds per Game (TRB) Model</a:t>
            </a:r>
          </a:p>
        </p:txBody>
      </p:sp>
      <p:sp>
        <p:nvSpPr>
          <p:cNvPr id="6" name="TextBox 5">
            <a:extLst>
              <a:ext uri="{FF2B5EF4-FFF2-40B4-BE49-F238E27FC236}">
                <a16:creationId xmlns:a16="http://schemas.microsoft.com/office/drawing/2014/main" id="{1262F2A6-431C-453A-91C7-22BDC3091F69}"/>
              </a:ext>
            </a:extLst>
          </p:cNvPr>
          <p:cNvSpPr txBox="1"/>
          <p:nvPr/>
        </p:nvSpPr>
        <p:spPr>
          <a:xfrm>
            <a:off x="334500" y="1570073"/>
            <a:ext cx="3544454" cy="2862322"/>
          </a:xfrm>
          <a:prstGeom prst="rect">
            <a:avLst/>
          </a:prstGeom>
          <a:noFill/>
        </p:spPr>
        <p:txBody>
          <a:bodyPr wrap="square" rtlCol="0">
            <a:spAutoFit/>
          </a:bodyPr>
          <a:lstStyle/>
          <a:p>
            <a:r>
              <a:rPr lang="en-GB" dirty="0">
                <a:latin typeface="Eras Light ITC" panose="020B0402030504020804" pitchFamily="34" charset="0"/>
              </a:rPr>
              <a:t>Like with the Points per Game model in the previous slide, the same interpretations hold here.</a:t>
            </a:r>
          </a:p>
          <a:p>
            <a:r>
              <a:rPr lang="en-GB" dirty="0">
                <a:latin typeface="Eras Light ITC" panose="020B0402030504020804" pitchFamily="34" charset="0"/>
              </a:rPr>
              <a:t>This time the model has a more uniform distribution of residuals allowing for a simpler interpretation of the predictions.</a:t>
            </a:r>
          </a:p>
          <a:p>
            <a:endParaRPr lang="en-GB" dirty="0">
              <a:latin typeface="Eras Light ITC" panose="020B0402030504020804" pitchFamily="34" charset="0"/>
            </a:endParaRPr>
          </a:p>
          <a:p>
            <a:r>
              <a:rPr lang="en-GB" dirty="0">
                <a:latin typeface="Eras Light ITC" panose="020B0402030504020804" pitchFamily="34" charset="0"/>
              </a:rPr>
              <a:t>Other residual plots are available in the Python Notebook.</a:t>
            </a:r>
          </a:p>
        </p:txBody>
      </p:sp>
      <p:pic>
        <p:nvPicPr>
          <p:cNvPr id="8" name="Content Placeholder 7">
            <a:extLst>
              <a:ext uri="{FF2B5EF4-FFF2-40B4-BE49-F238E27FC236}">
                <a16:creationId xmlns:a16="http://schemas.microsoft.com/office/drawing/2014/main" id="{8F0CE526-69C8-40EF-ADD7-912E6E737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8370" y="1570073"/>
            <a:ext cx="8273422" cy="4669705"/>
          </a:xfrm>
        </p:spPr>
      </p:pic>
    </p:spTree>
    <p:extLst>
      <p:ext uri="{BB962C8B-B14F-4D97-AF65-F5344CB8AC3E}">
        <p14:creationId xmlns:p14="http://schemas.microsoft.com/office/powerpoint/2010/main" val="1021723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250</TotalTime>
  <Words>768</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Eras Light ITC</vt:lpstr>
      <vt:lpstr>Gill Sans MT</vt:lpstr>
      <vt:lpstr>Office Theme</vt:lpstr>
      <vt:lpstr>Gallery</vt:lpstr>
      <vt:lpstr>Choosing Wisely</vt:lpstr>
      <vt:lpstr>The Goal</vt:lpstr>
      <vt:lpstr>Significance of NBA Centers</vt:lpstr>
      <vt:lpstr>PowerPoint Presentation</vt:lpstr>
      <vt:lpstr>PowerPoint Presentation</vt:lpstr>
      <vt:lpstr>Statistical Findings</vt:lpstr>
      <vt:lpstr>Machine Learning Methodology</vt:lpstr>
      <vt:lpstr>Points per Game (PTS) Model</vt:lpstr>
      <vt:lpstr>Rebounds per Game (TRB) Model</vt:lpstr>
      <vt:lpstr>Final Conclusions/Recommendations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Wisely</dc:title>
  <dc:creator>Buteliauskas, Lukas</dc:creator>
  <cp:lastModifiedBy>Buteliauskas, Lukas</cp:lastModifiedBy>
  <cp:revision>33</cp:revision>
  <dcterms:created xsi:type="dcterms:W3CDTF">2018-08-21T11:33:39Z</dcterms:created>
  <dcterms:modified xsi:type="dcterms:W3CDTF">2018-08-21T15:45:43Z</dcterms:modified>
</cp:coreProperties>
</file>